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1712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192145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4b5b38f3f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4b5b38f3f_0_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14090365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14090365a2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ongj@uw.edu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title"/>
          </p:nvPr>
        </p:nvSpPr>
        <p:spPr>
          <a:xfrm>
            <a:off x="727650" y="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/>
              <a:t>What is Race-Based Trauma and Why Does it Matter? 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/>
            </a:r>
            <a:br>
              <a:rPr lang="en-US" sz="2200" dirty="0"/>
            </a:br>
            <a:r>
              <a:rPr lang="en" sz="1100" dirty="0" smtClean="0"/>
              <a:t>Julie </a:t>
            </a:r>
            <a:r>
              <a:rPr lang="en" sz="1100" dirty="0"/>
              <a:t>Luong  	</a:t>
            </a:r>
            <a:r>
              <a:rPr lang="en-US" sz="1100" dirty="0" smtClean="0"/>
              <a:t>       </a:t>
            </a:r>
            <a:r>
              <a:rPr lang="en" sz="1100" dirty="0" smtClean="0"/>
              <a:t>MSW </a:t>
            </a:r>
            <a:r>
              <a:rPr lang="en" sz="1100" dirty="0"/>
              <a:t>Candidate    </a:t>
            </a:r>
            <a:r>
              <a:rPr lang="en-US" sz="1100" dirty="0" smtClean="0"/>
              <a:t>	        </a:t>
            </a:r>
            <a:r>
              <a:rPr lang="en-US" sz="1100" dirty="0" smtClean="0"/>
              <a:t> </a:t>
            </a:r>
            <a:r>
              <a:rPr lang="en" sz="1100" dirty="0" smtClean="0"/>
              <a:t>University </a:t>
            </a:r>
            <a:r>
              <a:rPr lang="en" sz="1100" dirty="0"/>
              <a:t>of Washington, Tacoma 	</a:t>
            </a:r>
            <a:r>
              <a:rPr lang="en-US" sz="1100" dirty="0"/>
              <a:t>	</a:t>
            </a:r>
            <a:r>
              <a:rPr lang="en" sz="1100" u="sng" dirty="0" smtClean="0">
                <a:solidFill>
                  <a:schemeClr val="hlink"/>
                </a:solidFill>
                <a:hlinkClick r:id="rId3"/>
              </a:rPr>
              <a:t>Luongj@uw.edu</a:t>
            </a:r>
            <a:r>
              <a:rPr lang="en" sz="1100" dirty="0" smtClean="0"/>
              <a:t> </a:t>
            </a:r>
            <a:endParaRPr sz="1100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type="body" idx="1"/>
          </p:nvPr>
        </p:nvSpPr>
        <p:spPr>
          <a:xfrm>
            <a:off x="0" y="1113816"/>
            <a:ext cx="3584222" cy="36463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 dirty="0"/>
              <a:t>Background </a:t>
            </a:r>
            <a:endParaRPr sz="3600" b="1" u="sng" dirty="0"/>
          </a:p>
          <a:p>
            <a:pPr marL="457200" lvl="0" indent="-288925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3600" dirty="0"/>
              <a:t>The problematic, biased, and misleading media coverage of COVID-19 has led to increased rates of racial discrimination and sinophobic attitudes towards Chinese nationals and people of Asian origin</a:t>
            </a:r>
            <a:endParaRPr sz="3600" dirty="0"/>
          </a:p>
          <a:p>
            <a:pPr marL="457200" lvl="0" indent="-288925" algn="just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3600" dirty="0"/>
              <a:t>Former President Trump repeatedly referred COVID-19 as the ‘Chinese virus’ or ‘China virus’</a:t>
            </a:r>
            <a:endParaRPr sz="3600" dirty="0"/>
          </a:p>
          <a:p>
            <a:pPr marL="457200" lvl="0" indent="-288925" algn="just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●"/>
            </a:pPr>
            <a:r>
              <a:rPr lang="en" sz="3600" dirty="0"/>
              <a:t>Studies have shown that race-related stress and perceived discrimination in AAPIs experience an increase of: psychological distress, suicidal ideation, anxiety, and depression</a:t>
            </a:r>
            <a:endParaRPr sz="3600" b="1" dirty="0"/>
          </a:p>
          <a:p>
            <a:pPr marL="45720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1" dirty="0"/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 dirty="0"/>
              <a:t>Theoretical Frameworks</a:t>
            </a:r>
            <a:endParaRPr sz="3600" b="1" u="sng" dirty="0"/>
          </a:p>
          <a:p>
            <a:pPr marL="457200" lvl="0" indent="-288925" algn="just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 sz="3800" b="1" dirty="0">
                <a:solidFill>
                  <a:srgbClr val="000000"/>
                </a:solidFill>
              </a:rPr>
              <a:t>Social Identity Theory:</a:t>
            </a:r>
            <a:r>
              <a:rPr lang="en" sz="3800" dirty="0">
                <a:solidFill>
                  <a:srgbClr val="000000"/>
                </a:solidFill>
              </a:rPr>
              <a:t> framework that suggests that how individuals view themselves within their own social groups </a:t>
            </a:r>
            <a:endParaRPr sz="38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800" b="1" dirty="0">
              <a:solidFill>
                <a:srgbClr val="000000"/>
              </a:solidFill>
            </a:endParaRPr>
          </a:p>
          <a:p>
            <a:pPr marL="457200" lvl="0" indent="-288925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r>
              <a:rPr lang="en" sz="3800" b="1" dirty="0">
                <a:solidFill>
                  <a:srgbClr val="000000"/>
                </a:solidFill>
              </a:rPr>
              <a:t>Othering Theory:</a:t>
            </a:r>
            <a:r>
              <a:rPr lang="en" sz="3800" dirty="0">
                <a:solidFill>
                  <a:srgbClr val="000000"/>
                </a:solidFill>
              </a:rPr>
              <a:t> framework that references a dominant group marginalizing a non-dominant group in some way</a:t>
            </a:r>
            <a:r>
              <a:rPr lang="en" sz="3800" dirty="0" smtClean="0">
                <a:solidFill>
                  <a:srgbClr val="000000"/>
                </a:solidFill>
              </a:rPr>
              <a:t>.</a:t>
            </a:r>
            <a:endParaRPr lang="en-US" sz="3800" b="1" dirty="0">
              <a:solidFill>
                <a:srgbClr val="000000"/>
              </a:solidFill>
            </a:endParaRPr>
          </a:p>
          <a:p>
            <a:pPr marL="457200" lvl="0" indent="-288925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Char char="●"/>
            </a:pPr>
            <a:endParaRPr sz="4000" b="1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u="sng" dirty="0">
                <a:solidFill>
                  <a:srgbClr val="000000"/>
                </a:solidFill>
              </a:rPr>
              <a:t>Needs Statement:</a:t>
            </a:r>
            <a:endParaRPr sz="3600" b="1" u="sng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800" dirty="0">
                <a:solidFill>
                  <a:srgbClr val="000000"/>
                </a:solidFill>
              </a:rPr>
              <a:t>S</a:t>
            </a:r>
            <a:r>
              <a:rPr lang="en" sz="3400" dirty="0">
                <a:solidFill>
                  <a:srgbClr val="000000"/>
                </a:solidFill>
              </a:rPr>
              <a:t>ocial workers needs skills and knowledge to understand, acknowledge, and address racial-based trauma among members of the AAPI community post COVID-19 and provide culturally responsive treatment</a:t>
            </a:r>
            <a:endParaRPr sz="34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3400" dirty="0">
              <a:solidFill>
                <a:srgbClr val="000000"/>
              </a:solidFill>
            </a:endParaRPr>
          </a:p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400" dirty="0"/>
              <a:t> </a:t>
            </a:r>
            <a:endParaRPr sz="3400" dirty="0"/>
          </a:p>
        </p:txBody>
      </p:sp>
      <p:sp>
        <p:nvSpPr>
          <p:cNvPr id="88" name="Google Shape;88;p13"/>
          <p:cNvSpPr txBox="1"/>
          <p:nvPr/>
        </p:nvSpPr>
        <p:spPr>
          <a:xfrm>
            <a:off x="6404425" y="995525"/>
            <a:ext cx="2689500" cy="84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u="sng">
                <a:latin typeface="Lato"/>
                <a:ea typeface="Lato"/>
                <a:cs typeface="Lato"/>
                <a:sym typeface="Lato"/>
              </a:rPr>
              <a:t>Goal Statement</a:t>
            </a:r>
            <a:endParaRPr sz="900" b="1" u="sng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>
                <a:latin typeface="Lato"/>
                <a:ea typeface="Lato"/>
                <a:cs typeface="Lato"/>
                <a:sym typeface="Lato"/>
              </a:rPr>
              <a:t>To implement culturally responsive treatment approaches and resources in a clinical setting to promote equity, diversity, and inclusivity for AAPI clients seeking mental health services/treatment</a:t>
            </a:r>
            <a:endParaRPr sz="85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6404425" y="1700650"/>
            <a:ext cx="2783700" cy="38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800" b="1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u="sng">
                <a:latin typeface="Lato"/>
                <a:ea typeface="Lato"/>
                <a:cs typeface="Lato"/>
                <a:sym typeface="Lato"/>
              </a:rPr>
              <a:t>Outcome 1:</a:t>
            </a:r>
            <a:endParaRPr sz="900" b="1" u="sng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Lato"/>
                <a:ea typeface="Lato"/>
                <a:cs typeface="Lato"/>
                <a:sym typeface="Lato"/>
              </a:rPr>
              <a:t>Social workers are able to identify what is racial based trauma among clients and how to provide resources and treatment recommendations in their mental health agency </a:t>
            </a:r>
            <a:endParaRPr sz="700">
              <a:latin typeface="Lato"/>
              <a:ea typeface="Lato"/>
              <a:cs typeface="Lato"/>
              <a:sym typeface="Lato"/>
            </a:endParaRP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u="sng">
                <a:latin typeface="Lato"/>
                <a:ea typeface="Lato"/>
                <a:cs typeface="Lato"/>
                <a:sym typeface="Lato"/>
              </a:rPr>
              <a:t>Indicator A:</a:t>
            </a:r>
            <a:endParaRPr sz="900" b="1" u="sng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Lato"/>
                <a:ea typeface="Lato"/>
                <a:cs typeface="Lato"/>
                <a:sym typeface="Lato"/>
              </a:rPr>
              <a:t>Knowledge and skill of two cultural sensitive strategies to heal race based trauma in AAPI’s (Litam, 2020</a:t>
            </a:r>
            <a:endParaRPr sz="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900" b="1" u="sng">
                <a:latin typeface="Lato"/>
                <a:ea typeface="Lato"/>
                <a:cs typeface="Lato"/>
                <a:sym typeface="Lato"/>
              </a:rPr>
              <a:t>Indicator B:</a:t>
            </a:r>
            <a:endParaRPr sz="900" b="1" u="sng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Lato"/>
                <a:ea typeface="Lato"/>
                <a:cs typeface="Lato"/>
                <a:sym typeface="Lato"/>
              </a:rPr>
              <a:t>The retention of mental health services when the client continues to see their assigned counselor at the beginning of their treatment by consistently attending their scheduled appointments  </a:t>
            </a:r>
            <a:endParaRPr sz="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u="sng">
                <a:latin typeface="Lato"/>
                <a:ea typeface="Lato"/>
                <a:cs typeface="Lato"/>
                <a:sym typeface="Lato"/>
              </a:rPr>
              <a:t>Outcome 2:</a:t>
            </a:r>
            <a:endParaRPr sz="900" b="1" u="sng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Lato"/>
                <a:ea typeface="Lato"/>
                <a:cs typeface="Lato"/>
                <a:sym typeface="Lato"/>
              </a:rPr>
              <a:t>Social workers are able to utilize cultural competent clinical methods in the field to better serve AAPI community post COVID-19.</a:t>
            </a:r>
            <a:endParaRPr sz="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900" b="1" u="sng">
                <a:latin typeface="Lato"/>
                <a:ea typeface="Lato"/>
                <a:cs typeface="Lato"/>
                <a:sym typeface="Lato"/>
              </a:rPr>
              <a:t>Indicator A:</a:t>
            </a:r>
            <a:r>
              <a:rPr lang="en" sz="900" b="1">
                <a:latin typeface="Lato"/>
                <a:ea typeface="Lato"/>
                <a:cs typeface="Lato"/>
                <a:sym typeface="Lato"/>
              </a:rPr>
              <a:t> </a:t>
            </a:r>
            <a:endParaRPr sz="900" b="1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Lato"/>
                <a:ea typeface="Lato"/>
                <a:cs typeface="Lato"/>
                <a:sym typeface="Lato"/>
              </a:rPr>
              <a:t>Ability to use compassion meditation effectively in practice for clients that are seeking mental health treatment (Litam, 2020)</a:t>
            </a:r>
            <a:endParaRPr sz="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u="sng">
                <a:latin typeface="Lato"/>
                <a:ea typeface="Lato"/>
                <a:cs typeface="Lato"/>
                <a:sym typeface="Lato"/>
              </a:rPr>
              <a:t>Indicator B</a:t>
            </a:r>
            <a:r>
              <a:rPr lang="en" sz="900" b="1">
                <a:latin typeface="Lato"/>
                <a:ea typeface="Lato"/>
                <a:cs typeface="Lato"/>
                <a:sym typeface="Lato"/>
              </a:rPr>
              <a:t>:</a:t>
            </a:r>
            <a:endParaRPr sz="900" b="1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latin typeface="Lato"/>
                <a:ea typeface="Lato"/>
                <a:cs typeface="Lato"/>
                <a:sym typeface="Lato"/>
              </a:rPr>
              <a:t>Social workers demonstrate their competency and confidence of utilizing microinterventions when serving AAPI clients when receiving mental health treatment services </a:t>
            </a:r>
            <a:endParaRPr sz="70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Lato"/>
                <a:ea typeface="Lato"/>
                <a:cs typeface="Lato"/>
                <a:sym typeface="Lato"/>
              </a:rPr>
              <a:t> </a:t>
            </a:r>
            <a:endParaRPr sz="800">
              <a:latin typeface="Lato"/>
              <a:ea typeface="Lato"/>
              <a:cs typeface="Lato"/>
              <a:sym typeface="Lato"/>
            </a:endParaRPr>
          </a:p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latin typeface="Lato"/>
                <a:ea typeface="Lato"/>
                <a:cs typeface="Lato"/>
                <a:sym typeface="Lato"/>
              </a:rPr>
              <a:t>  </a:t>
            </a:r>
            <a:endParaRPr sz="90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3594925" y="1216750"/>
            <a:ext cx="2903700" cy="237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u="sng" dirty="0">
                <a:latin typeface="Lato"/>
                <a:ea typeface="Lato"/>
                <a:cs typeface="Lato"/>
                <a:sym typeface="Lato"/>
              </a:rPr>
              <a:t>Intervention </a:t>
            </a:r>
            <a:endParaRPr sz="900" u="sng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 dirty="0">
                <a:latin typeface="Lato"/>
                <a:ea typeface="Lato"/>
                <a:cs typeface="Lato"/>
                <a:sym typeface="Lato"/>
              </a:rPr>
              <a:t>A two hour  workshop that will provide an overview of race-based trauma, an introduction of two clinical interventions such as compassion meditation and microinterventions, and opportunity for role-playing exercises.</a:t>
            </a:r>
            <a:endParaRPr sz="950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50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50" dirty="0">
                <a:latin typeface="Lato"/>
                <a:ea typeface="Lato"/>
                <a:cs typeface="Lato"/>
                <a:sym typeface="Lato"/>
              </a:rPr>
              <a:t>This workshop will discuss the four components of microinterventions: </a:t>
            </a:r>
            <a:endParaRPr sz="950" dirty="0"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50" dirty="0">
              <a:latin typeface="Lato"/>
              <a:ea typeface="Lato"/>
              <a:cs typeface="Lato"/>
              <a:sym typeface="Lato"/>
            </a:endParaRPr>
          </a:p>
          <a:p>
            <a:pPr marL="457200" lvl="0" indent="-288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"/>
              <a:buFont typeface="Lato"/>
              <a:buAutoNum type="arabicPeriod"/>
            </a:pPr>
            <a:r>
              <a:rPr lang="en" sz="950" dirty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 making the ‘invisible’ visible</a:t>
            </a:r>
            <a:endParaRPr sz="950" dirty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288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"/>
              <a:buFont typeface="Lato"/>
              <a:buAutoNum type="arabicPeriod"/>
            </a:pPr>
            <a:r>
              <a:rPr lang="en" sz="950" dirty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disarming the microaggression</a:t>
            </a:r>
            <a:endParaRPr sz="950" dirty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288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"/>
              <a:buFont typeface="Lato"/>
              <a:buAutoNum type="arabicPeriod"/>
            </a:pPr>
            <a:r>
              <a:rPr lang="en" sz="950" dirty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educating the perpetrator</a:t>
            </a:r>
            <a:endParaRPr sz="950" dirty="0">
              <a:solidFill>
                <a:schemeClr val="dk2"/>
              </a:solidFill>
              <a:latin typeface="Lato"/>
              <a:ea typeface="Lato"/>
              <a:cs typeface="Lato"/>
              <a:sym typeface="Lato"/>
            </a:endParaRPr>
          </a:p>
          <a:p>
            <a:pPr marL="457200" lvl="0" indent="-2889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50"/>
              <a:buFont typeface="Lato"/>
              <a:buAutoNum type="arabicPeriod"/>
            </a:pPr>
            <a:r>
              <a:rPr lang="en" sz="950" dirty="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seeking external reinforcement or support (Litam, 2020).</a:t>
            </a:r>
            <a:endParaRPr sz="950" dirty="0">
              <a:solidFill>
                <a:schemeClr val="dk2"/>
              </a:solidFill>
              <a:highlight>
                <a:schemeClr val="lt1"/>
              </a:highlight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91" name="Google Shape;9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041825" y="3617950"/>
            <a:ext cx="1866931" cy="152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>
            <a:spLocks noGrp="1"/>
          </p:cNvSpPr>
          <p:nvPr>
            <p:ph type="title"/>
          </p:nvPr>
        </p:nvSpPr>
        <p:spPr>
          <a:xfrm>
            <a:off x="646475" y="5858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 </a:t>
            </a:r>
            <a:endParaRPr/>
          </a:p>
        </p:txBody>
      </p:sp>
      <p:sp>
        <p:nvSpPr>
          <p:cNvPr id="97" name="Google Shape;97;p14"/>
          <p:cNvSpPr txBox="1">
            <a:spLocks noGrp="1"/>
          </p:cNvSpPr>
          <p:nvPr>
            <p:ph type="body" idx="1"/>
          </p:nvPr>
        </p:nvSpPr>
        <p:spPr>
          <a:xfrm>
            <a:off x="727650" y="1263100"/>
            <a:ext cx="7688700" cy="403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32500" lnSpcReduction="20000"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Chae, D., Yip, T., Martz, C., Chung, K., Richeson, J., Hajat, J., Curtis, D., Rogers, L., &amp;</a:t>
            </a:r>
            <a:endParaRPr sz="4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LaVeist, T. (2021). Vicarious racism and vigilance during the COVID-19 pandemic: Mental health implications among asian and black americans. </a:t>
            </a:r>
            <a:r>
              <a:rPr lang="en" sz="48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Public Health Reports, 136</a:t>
            </a: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(4), 508-517.</a:t>
            </a:r>
            <a:endParaRPr sz="4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Gover, A., Harper, S., &amp; Langton, L. (2020). Anti-asian hate crime during the</a:t>
            </a:r>
            <a:endParaRPr sz="4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COVID-19 pandemic: Exploring the reproduction of inequality. </a:t>
            </a:r>
            <a:r>
              <a:rPr lang="en" sz="48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American Journal of Criminal Justice, 45</a:t>
            </a: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(4), 645-667.</a:t>
            </a:r>
            <a:endParaRPr sz="4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Litam, S. (2020). “Take your kung-flu back to Wuhan”: Counseling Asians, Asian Americans,and Pacific Islanders with </a:t>
            </a:r>
            <a:endParaRPr sz="4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45720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race-based trauma related to COVID-19. </a:t>
            </a:r>
            <a:r>
              <a:rPr lang="en" sz="48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Professional Counselor</a:t>
            </a: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en" sz="4800" i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r>
            <a:r>
              <a:rPr lang="en" sz="4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(2), 144-156.</a:t>
            </a:r>
            <a:endParaRPr sz="4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3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546</Words>
  <Application>Microsoft Macintosh PowerPoint</Application>
  <PresentationFormat>On-screen Show (16:9)</PresentationFormat>
  <Paragraphs>56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Raleway</vt:lpstr>
      <vt:lpstr>Lato</vt:lpstr>
      <vt:lpstr>Streamline</vt:lpstr>
      <vt:lpstr>What is Race-Based Trauma and Why Does it Matter?   Julie Luong          MSW Candidate              University of Washington, Tacoma   Luongj@uw.edu </vt:lpstr>
      <vt:lpstr>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Race-Based Trauma and Why Does it Matter?   Julie Luong          MSW Candidate              University of Washington, Tacoma   Luongj@uw.edu </dc:title>
  <cp:lastModifiedBy>Julie Luong</cp:lastModifiedBy>
  <cp:revision>3</cp:revision>
  <dcterms:modified xsi:type="dcterms:W3CDTF">2022-03-04T04:40:17Z</dcterms:modified>
</cp:coreProperties>
</file>